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18"/>
  </p:notesMasterIdLst>
  <p:sldIdLst>
    <p:sldId id="260" r:id="rId6"/>
    <p:sldId id="2147329598" r:id="rId7"/>
    <p:sldId id="2147329600" r:id="rId8"/>
    <p:sldId id="2147329601" r:id="rId9"/>
    <p:sldId id="2147329599" r:id="rId10"/>
    <p:sldId id="2147329602" r:id="rId11"/>
    <p:sldId id="2147329603" r:id="rId12"/>
    <p:sldId id="2147329592" r:id="rId13"/>
    <p:sldId id="2085848878" r:id="rId14"/>
    <p:sldId id="2147329594" r:id="rId15"/>
    <p:sldId id="2085849859" r:id="rId16"/>
    <p:sldId id="214732960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75E4EF7-7A31-8B5C-5783-FFC742E7DC7F}" name="Mike Falk" initials="MF" userId="S::mikef@car.org::08b1d2d8-f442-4a15-bd46-a99582b45de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A82E"/>
    <a:srgbClr val="2754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AF76CE-9FAE-4310-AB05-D9C73E377EED}" v="10" dt="2026-04-28T00:46:18.2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311" autoAdjust="0"/>
  </p:normalViewPr>
  <p:slideViewPr>
    <p:cSldViewPr snapToGrid="0">
      <p:cViewPr varScale="1">
        <p:scale>
          <a:sx n="55" d="100"/>
          <a:sy n="55" d="100"/>
        </p:scale>
        <p:origin x="3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Falk" userId="08b1d2d8-f442-4a15-bd46-a99582b45de7" providerId="ADAL" clId="{5591C712-CDAB-4851-BCA1-47B09CCEABD6}"/>
    <pc:docChg chg="undo custSel addSld delSld modSld sldOrd">
      <pc:chgData name="Mike Falk" userId="08b1d2d8-f442-4a15-bd46-a99582b45de7" providerId="ADAL" clId="{5591C712-CDAB-4851-BCA1-47B09CCEABD6}" dt="2026-04-28T00:55:19.587" v="696" actId="20577"/>
      <pc:docMkLst>
        <pc:docMk/>
      </pc:docMkLst>
      <pc:sldChg chg="modSp mod">
        <pc:chgData name="Mike Falk" userId="08b1d2d8-f442-4a15-bd46-a99582b45de7" providerId="ADAL" clId="{5591C712-CDAB-4851-BCA1-47B09CCEABD6}" dt="2026-04-28T00:26:12.275" v="0" actId="20577"/>
        <pc:sldMkLst>
          <pc:docMk/>
          <pc:sldMk cId="2416289575" sldId="260"/>
        </pc:sldMkLst>
        <pc:spChg chg="mod">
          <ac:chgData name="Mike Falk" userId="08b1d2d8-f442-4a15-bd46-a99582b45de7" providerId="ADAL" clId="{5591C712-CDAB-4851-BCA1-47B09CCEABD6}" dt="2026-04-28T00:26:12.275" v="0" actId="20577"/>
          <ac:spMkLst>
            <pc:docMk/>
            <pc:sldMk cId="2416289575" sldId="260"/>
            <ac:spMk id="2" creationId="{A0480054-5A60-0278-04F2-4F89061C5BF8}"/>
          </ac:spMkLst>
        </pc:spChg>
      </pc:sldChg>
      <pc:sldChg chg="modSp mod">
        <pc:chgData name="Mike Falk" userId="08b1d2d8-f442-4a15-bd46-a99582b45de7" providerId="ADAL" clId="{5591C712-CDAB-4851-BCA1-47B09CCEABD6}" dt="2026-04-28T00:43:46.511" v="207" actId="20577"/>
        <pc:sldMkLst>
          <pc:docMk/>
          <pc:sldMk cId="2565661624" sldId="2085848878"/>
        </pc:sldMkLst>
        <pc:spChg chg="mod">
          <ac:chgData name="Mike Falk" userId="08b1d2d8-f442-4a15-bd46-a99582b45de7" providerId="ADAL" clId="{5591C712-CDAB-4851-BCA1-47B09CCEABD6}" dt="2026-04-28T00:43:46.511" v="207" actId="20577"/>
          <ac:spMkLst>
            <pc:docMk/>
            <pc:sldMk cId="2565661624" sldId="2085848878"/>
            <ac:spMk id="5" creationId="{0D9AB6FB-1D4C-4295-8021-9EACBE5492B9}"/>
          </ac:spMkLst>
        </pc:spChg>
        <pc:graphicFrameChg chg="mod">
          <ac:chgData name="Mike Falk" userId="08b1d2d8-f442-4a15-bd46-a99582b45de7" providerId="ADAL" clId="{5591C712-CDAB-4851-BCA1-47B09CCEABD6}" dt="2026-04-28T00:30:43.253" v="43" actId="2711"/>
          <ac:graphicFrameMkLst>
            <pc:docMk/>
            <pc:sldMk cId="2565661624" sldId="2085848878"/>
            <ac:graphicFrameMk id="11" creationId="{328B434D-FB5C-65C6-9BB5-FE37F70B5C67}"/>
          </ac:graphicFrameMkLst>
        </pc:graphicFrameChg>
      </pc:sldChg>
      <pc:sldChg chg="modSp mod">
        <pc:chgData name="Mike Falk" userId="08b1d2d8-f442-4a15-bd46-a99582b45de7" providerId="ADAL" clId="{5591C712-CDAB-4851-BCA1-47B09CCEABD6}" dt="2026-04-28T00:51:47.094" v="622" actId="20577"/>
        <pc:sldMkLst>
          <pc:docMk/>
          <pc:sldMk cId="4158766465" sldId="2147329598"/>
        </pc:sldMkLst>
        <pc:spChg chg="mod">
          <ac:chgData name="Mike Falk" userId="08b1d2d8-f442-4a15-bd46-a99582b45de7" providerId="ADAL" clId="{5591C712-CDAB-4851-BCA1-47B09CCEABD6}" dt="2026-04-28T00:51:47.094" v="622" actId="20577"/>
          <ac:spMkLst>
            <pc:docMk/>
            <pc:sldMk cId="4158766465" sldId="2147329598"/>
            <ac:spMk id="2" creationId="{7F012989-2A7C-A4EF-C90B-E1747A85B153}"/>
          </ac:spMkLst>
        </pc:spChg>
        <pc:spChg chg="mod">
          <ac:chgData name="Mike Falk" userId="08b1d2d8-f442-4a15-bd46-a99582b45de7" providerId="ADAL" clId="{5591C712-CDAB-4851-BCA1-47B09CCEABD6}" dt="2026-04-28T00:51:35.171" v="562" actId="207"/>
          <ac:spMkLst>
            <pc:docMk/>
            <pc:sldMk cId="4158766465" sldId="2147329598"/>
            <ac:spMk id="5" creationId="{5884B7C6-B4BB-01C9-5A20-FEE00382C89F}"/>
          </ac:spMkLst>
        </pc:spChg>
      </pc:sldChg>
      <pc:sldChg chg="modSp mod">
        <pc:chgData name="Mike Falk" userId="08b1d2d8-f442-4a15-bd46-a99582b45de7" providerId="ADAL" clId="{5591C712-CDAB-4851-BCA1-47B09CCEABD6}" dt="2026-04-28T00:29:00.270" v="32" actId="20577"/>
        <pc:sldMkLst>
          <pc:docMk/>
          <pc:sldMk cId="728616076" sldId="2147329599"/>
        </pc:sldMkLst>
        <pc:spChg chg="mod">
          <ac:chgData name="Mike Falk" userId="08b1d2d8-f442-4a15-bd46-a99582b45de7" providerId="ADAL" clId="{5591C712-CDAB-4851-BCA1-47B09CCEABD6}" dt="2026-04-28T00:29:00.270" v="32" actId="20577"/>
          <ac:spMkLst>
            <pc:docMk/>
            <pc:sldMk cId="728616076" sldId="2147329599"/>
            <ac:spMk id="5" creationId="{8EBDF2C9-AA97-2424-3CD6-6909E686D77A}"/>
          </ac:spMkLst>
        </pc:spChg>
      </pc:sldChg>
      <pc:sldChg chg="modSp del mod">
        <pc:chgData name="Mike Falk" userId="08b1d2d8-f442-4a15-bd46-a99582b45de7" providerId="ADAL" clId="{5591C712-CDAB-4851-BCA1-47B09CCEABD6}" dt="2026-04-28T00:35:20.423" v="45" actId="2696"/>
        <pc:sldMkLst>
          <pc:docMk/>
          <pc:sldMk cId="728616076" sldId="2147329602"/>
        </pc:sldMkLst>
        <pc:spChg chg="mod">
          <ac:chgData name="Mike Falk" userId="08b1d2d8-f442-4a15-bd46-a99582b45de7" providerId="ADAL" clId="{5591C712-CDAB-4851-BCA1-47B09CCEABD6}" dt="2026-04-28T00:31:19.820" v="44" actId="20577"/>
          <ac:spMkLst>
            <pc:docMk/>
            <pc:sldMk cId="728616076" sldId="2147329602"/>
            <ac:spMk id="5" creationId="{8EBDF2C9-AA97-2424-3CD6-6909E686D77A}"/>
          </ac:spMkLst>
        </pc:spChg>
      </pc:sldChg>
      <pc:sldChg chg="addSp delSp modSp add mod ord">
        <pc:chgData name="Mike Falk" userId="08b1d2d8-f442-4a15-bd46-a99582b45de7" providerId="ADAL" clId="{5591C712-CDAB-4851-BCA1-47B09CCEABD6}" dt="2026-04-28T00:40:27.162" v="193"/>
        <pc:sldMkLst>
          <pc:docMk/>
          <pc:sldMk cId="2781105894" sldId="2147329602"/>
        </pc:sldMkLst>
        <pc:spChg chg="mod">
          <ac:chgData name="Mike Falk" userId="08b1d2d8-f442-4a15-bd46-a99582b45de7" providerId="ADAL" clId="{5591C712-CDAB-4851-BCA1-47B09CCEABD6}" dt="2026-04-28T00:37:32.312" v="97" actId="404"/>
          <ac:spMkLst>
            <pc:docMk/>
            <pc:sldMk cId="2781105894" sldId="2147329602"/>
            <ac:spMk id="2" creationId="{2AB375BC-2E74-2C54-69E7-9AFD821A06E5}"/>
          </ac:spMkLst>
        </pc:spChg>
        <pc:spChg chg="del">
          <ac:chgData name="Mike Falk" userId="08b1d2d8-f442-4a15-bd46-a99582b45de7" providerId="ADAL" clId="{5591C712-CDAB-4851-BCA1-47B09CCEABD6}" dt="2026-04-28T00:37:15.696" v="93" actId="478"/>
          <ac:spMkLst>
            <pc:docMk/>
            <pc:sldMk cId="2781105894" sldId="2147329602"/>
            <ac:spMk id="4" creationId="{FB05E43B-9BB7-D5BA-E6BF-794DA1BE763F}"/>
          </ac:spMkLst>
        </pc:spChg>
        <pc:spChg chg="del">
          <ac:chgData name="Mike Falk" userId="08b1d2d8-f442-4a15-bd46-a99582b45de7" providerId="ADAL" clId="{5591C712-CDAB-4851-BCA1-47B09CCEABD6}" dt="2026-04-28T00:37:15.696" v="93" actId="478"/>
          <ac:spMkLst>
            <pc:docMk/>
            <pc:sldMk cId="2781105894" sldId="2147329602"/>
            <ac:spMk id="5" creationId="{1B96ACFF-565A-A95A-5E68-667BC54E6CA2}"/>
          </ac:spMkLst>
        </pc:spChg>
        <pc:spChg chg="del">
          <ac:chgData name="Mike Falk" userId="08b1d2d8-f442-4a15-bd46-a99582b45de7" providerId="ADAL" clId="{5591C712-CDAB-4851-BCA1-47B09CCEABD6}" dt="2026-04-28T00:37:15.696" v="93" actId="478"/>
          <ac:spMkLst>
            <pc:docMk/>
            <pc:sldMk cId="2781105894" sldId="2147329602"/>
            <ac:spMk id="6" creationId="{89CEA945-AF10-FCBA-7563-C43CCA59CE18}"/>
          </ac:spMkLst>
        </pc:spChg>
        <pc:spChg chg="del">
          <ac:chgData name="Mike Falk" userId="08b1d2d8-f442-4a15-bd46-a99582b45de7" providerId="ADAL" clId="{5591C712-CDAB-4851-BCA1-47B09CCEABD6}" dt="2026-04-28T00:37:15.696" v="93" actId="478"/>
          <ac:spMkLst>
            <pc:docMk/>
            <pc:sldMk cId="2781105894" sldId="2147329602"/>
            <ac:spMk id="7" creationId="{AE830BC8-3EAC-8FCE-8579-994C635E31E2}"/>
          </ac:spMkLst>
        </pc:spChg>
        <pc:spChg chg="del">
          <ac:chgData name="Mike Falk" userId="08b1d2d8-f442-4a15-bd46-a99582b45de7" providerId="ADAL" clId="{5591C712-CDAB-4851-BCA1-47B09CCEABD6}" dt="2026-04-28T00:37:15.696" v="93" actId="478"/>
          <ac:spMkLst>
            <pc:docMk/>
            <pc:sldMk cId="2781105894" sldId="2147329602"/>
            <ac:spMk id="8" creationId="{744259CC-A863-EB0A-8E59-7FBD31BECE20}"/>
          </ac:spMkLst>
        </pc:spChg>
        <pc:spChg chg="del">
          <ac:chgData name="Mike Falk" userId="08b1d2d8-f442-4a15-bd46-a99582b45de7" providerId="ADAL" clId="{5591C712-CDAB-4851-BCA1-47B09CCEABD6}" dt="2026-04-28T00:37:15.696" v="93" actId="478"/>
          <ac:spMkLst>
            <pc:docMk/>
            <pc:sldMk cId="2781105894" sldId="2147329602"/>
            <ac:spMk id="9" creationId="{A7693BFA-0FC6-D601-C926-22ADC7FFA1A2}"/>
          </ac:spMkLst>
        </pc:spChg>
        <pc:spChg chg="add mod">
          <ac:chgData name="Mike Falk" userId="08b1d2d8-f442-4a15-bd46-a99582b45de7" providerId="ADAL" clId="{5591C712-CDAB-4851-BCA1-47B09CCEABD6}" dt="2026-04-28T00:38:51.257" v="133" actId="403"/>
          <ac:spMkLst>
            <pc:docMk/>
            <pc:sldMk cId="2781105894" sldId="2147329602"/>
            <ac:spMk id="11" creationId="{A66CCA32-F8AB-CF9E-D913-989434897245}"/>
          </ac:spMkLst>
        </pc:spChg>
        <pc:graphicFrameChg chg="del">
          <ac:chgData name="Mike Falk" userId="08b1d2d8-f442-4a15-bd46-a99582b45de7" providerId="ADAL" clId="{5591C712-CDAB-4851-BCA1-47B09CCEABD6}" dt="2026-04-28T00:37:11.635" v="92" actId="478"/>
          <ac:graphicFrameMkLst>
            <pc:docMk/>
            <pc:sldMk cId="2781105894" sldId="2147329602"/>
            <ac:graphicFrameMk id="3" creationId="{3B6D1492-FAC3-143E-F391-F347A881CEA4}"/>
          </ac:graphicFrameMkLst>
        </pc:graphicFrameChg>
      </pc:sldChg>
      <pc:sldChg chg="del">
        <pc:chgData name="Mike Falk" userId="08b1d2d8-f442-4a15-bd46-a99582b45de7" providerId="ADAL" clId="{5591C712-CDAB-4851-BCA1-47B09CCEABD6}" dt="2026-04-28T00:35:20.423" v="45" actId="2696"/>
        <pc:sldMkLst>
          <pc:docMk/>
          <pc:sldMk cId="728616076" sldId="2147329603"/>
        </pc:sldMkLst>
      </pc:sldChg>
      <pc:sldChg chg="modSp add mod ord">
        <pc:chgData name="Mike Falk" userId="08b1d2d8-f442-4a15-bd46-a99582b45de7" providerId="ADAL" clId="{5591C712-CDAB-4851-BCA1-47B09CCEABD6}" dt="2026-04-28T00:54:01.752" v="652" actId="20577"/>
        <pc:sldMkLst>
          <pc:docMk/>
          <pc:sldMk cId="1687118294" sldId="2147329603"/>
        </pc:sldMkLst>
        <pc:spChg chg="mod">
          <ac:chgData name="Mike Falk" userId="08b1d2d8-f442-4a15-bd46-a99582b45de7" providerId="ADAL" clId="{5591C712-CDAB-4851-BCA1-47B09CCEABD6}" dt="2026-04-28T00:39:22.268" v="185" actId="20577"/>
          <ac:spMkLst>
            <pc:docMk/>
            <pc:sldMk cId="1687118294" sldId="2147329603"/>
            <ac:spMk id="2" creationId="{54C11FF0-D4F6-F853-DE4B-5E5A15970FA2}"/>
          </ac:spMkLst>
        </pc:spChg>
        <pc:spChg chg="mod">
          <ac:chgData name="Mike Falk" userId="08b1d2d8-f442-4a15-bd46-a99582b45de7" providerId="ADAL" clId="{5591C712-CDAB-4851-BCA1-47B09CCEABD6}" dt="2026-04-28T00:54:01.752" v="652" actId="20577"/>
          <ac:spMkLst>
            <pc:docMk/>
            <pc:sldMk cId="1687118294" sldId="2147329603"/>
            <ac:spMk id="11" creationId="{4D4596D6-2AC1-B635-296F-A8E8052E981F}"/>
          </ac:spMkLst>
        </pc:spChg>
      </pc:sldChg>
      <pc:sldChg chg="add del ord">
        <pc:chgData name="Mike Falk" userId="08b1d2d8-f442-4a15-bd46-a99582b45de7" providerId="ADAL" clId="{5591C712-CDAB-4851-BCA1-47B09CCEABD6}" dt="2026-04-28T00:44:51.802" v="211" actId="2696"/>
        <pc:sldMkLst>
          <pc:docMk/>
          <pc:sldMk cId="1850728118" sldId="2147329604"/>
        </pc:sldMkLst>
      </pc:sldChg>
      <pc:sldChg chg="modSp add mod ord">
        <pc:chgData name="Mike Falk" userId="08b1d2d8-f442-4a15-bd46-a99582b45de7" providerId="ADAL" clId="{5591C712-CDAB-4851-BCA1-47B09CCEABD6}" dt="2026-04-28T00:55:19.587" v="696" actId="20577"/>
        <pc:sldMkLst>
          <pc:docMk/>
          <pc:sldMk cId="3282541959" sldId="2147329604"/>
        </pc:sldMkLst>
        <pc:spChg chg="mod">
          <ac:chgData name="Mike Falk" userId="08b1d2d8-f442-4a15-bd46-a99582b45de7" providerId="ADAL" clId="{5591C712-CDAB-4851-BCA1-47B09CCEABD6}" dt="2026-04-28T00:45:54.496" v="327" actId="20577"/>
          <ac:spMkLst>
            <pc:docMk/>
            <pc:sldMk cId="3282541959" sldId="2147329604"/>
            <ac:spMk id="2" creationId="{4514882A-D53D-A8B2-5B01-D60E9728EF49}"/>
          </ac:spMkLst>
        </pc:spChg>
        <pc:spChg chg="mod">
          <ac:chgData name="Mike Falk" userId="08b1d2d8-f442-4a15-bd46-a99582b45de7" providerId="ADAL" clId="{5591C712-CDAB-4851-BCA1-47B09CCEABD6}" dt="2026-04-28T00:55:19.587" v="696" actId="20577"/>
          <ac:spMkLst>
            <pc:docMk/>
            <pc:sldMk cId="3282541959" sldId="2147329604"/>
            <ac:spMk id="11" creationId="{83912A65-80EA-A720-C6C2-E64322D355A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  <a:latin typeface="Aptos" panose="020B0004020202020204" pitchFamily="34" charset="0"/>
              </a:rPr>
              <a:t>Luxury Home Sales in CA vs. Stock Market Performance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T.Trends!$C$14</c:f>
              <c:strCache>
                <c:ptCount val="1"/>
                <c:pt idx="0">
                  <c:v>Under $2M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T.Trends!$A$16:$A$24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T.Trends!$C$16:$C$24</c:f>
              <c:numCache>
                <c:formatCode>0%</c:formatCode>
                <c:ptCount val="9"/>
                <c:pt idx="0">
                  <c:v>3.2075822625893258E-2</c:v>
                </c:pt>
                <c:pt idx="1">
                  <c:v>3.4018636851708584E-2</c:v>
                </c:pt>
                <c:pt idx="2">
                  <c:v>-5.1892598442350613E-2</c:v>
                </c:pt>
                <c:pt idx="3">
                  <c:v>2.588818296358486E-3</c:v>
                </c:pt>
                <c:pt idx="4">
                  <c:v>1.2421743398561391E-2</c:v>
                </c:pt>
                <c:pt idx="5">
                  <c:v>6.712293105855105E-2</c:v>
                </c:pt>
                <c:pt idx="6">
                  <c:v>-0.25066998536285279</c:v>
                </c:pt>
                <c:pt idx="7">
                  <c:v>-0.22757641241471727</c:v>
                </c:pt>
                <c:pt idx="8">
                  <c:v>2.9192041976922489E-2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A7-4211-9069-45A78CDC4DFB}"/>
            </c:ext>
          </c:extLst>
        </c:ser>
        <c:ser>
          <c:idx val="3"/>
          <c:order val="1"/>
          <c:tx>
            <c:strRef>
              <c:f>T.Trends!$D$14</c:f>
              <c:strCache>
                <c:ptCount val="1"/>
                <c:pt idx="0">
                  <c:v>$2-$2.99M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T.Trends!$A$16:$A$24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T.Trends!$D$16:$D$24</c:f>
              <c:numCache>
                <c:formatCode>0%</c:formatCode>
                <c:ptCount val="9"/>
                <c:pt idx="0">
                  <c:v>5.4988913525498839E-2</c:v>
                </c:pt>
                <c:pt idx="1">
                  <c:v>0.43022278268179903</c:v>
                </c:pt>
                <c:pt idx="2">
                  <c:v>9.1550330639235789E-2</c:v>
                </c:pt>
                <c:pt idx="3">
                  <c:v>-2.7867528271405484E-2</c:v>
                </c:pt>
                <c:pt idx="4">
                  <c:v>0.29691178507131966</c:v>
                </c:pt>
                <c:pt idx="5">
                  <c:v>0.65734116390816877</c:v>
                </c:pt>
                <c:pt idx="6">
                  <c:v>-0.14921718961407127</c:v>
                </c:pt>
                <c:pt idx="7">
                  <c:v>-0.2436955698599016</c:v>
                </c:pt>
                <c:pt idx="8">
                  <c:v>0.22389105837588863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A7-4211-9069-45A78CDC4DFB}"/>
            </c:ext>
          </c:extLst>
        </c:ser>
        <c:ser>
          <c:idx val="4"/>
          <c:order val="2"/>
          <c:tx>
            <c:strRef>
              <c:f>T.Trends!$E$14</c:f>
              <c:strCache>
                <c:ptCount val="1"/>
                <c:pt idx="0">
                  <c:v>$3-$3.99M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T.Trends!$A$16:$A$24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T.Trends!$E$16:$E$24</c:f>
              <c:numCache>
                <c:formatCode>0%</c:formatCode>
                <c:ptCount val="9"/>
                <c:pt idx="0">
                  <c:v>8.778089887640439E-2</c:v>
                </c:pt>
                <c:pt idx="1">
                  <c:v>0.5209812782440284</c:v>
                </c:pt>
                <c:pt idx="2">
                  <c:v>5.1782682512733436E-2</c:v>
                </c:pt>
                <c:pt idx="3">
                  <c:v>-1.57384987893463E-2</c:v>
                </c:pt>
                <c:pt idx="4">
                  <c:v>0.34481344813448134</c:v>
                </c:pt>
                <c:pt idx="5">
                  <c:v>0.84024390243902447</c:v>
                </c:pt>
                <c:pt idx="6">
                  <c:v>-0.15987408880053011</c:v>
                </c:pt>
                <c:pt idx="7">
                  <c:v>-0.28850325379609543</c:v>
                </c:pt>
                <c:pt idx="8">
                  <c:v>0.26884700665188466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A7-4211-9069-45A78CDC4DFB}"/>
            </c:ext>
          </c:extLst>
        </c:ser>
        <c:ser>
          <c:idx val="5"/>
          <c:order val="3"/>
          <c:tx>
            <c:strRef>
              <c:f>T.Trends!$F$14</c:f>
              <c:strCache>
                <c:ptCount val="1"/>
                <c:pt idx="0">
                  <c:v>$4-$4.99M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T.Trends!$A$16:$A$24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T.Trends!$F$16:$F$24</c:f>
              <c:numCache>
                <c:formatCode>0%</c:formatCode>
                <c:ptCount val="9"/>
                <c:pt idx="0">
                  <c:v>-3.4602076124568004E-3</c:v>
                </c:pt>
                <c:pt idx="1">
                  <c:v>0.57638888888888884</c:v>
                </c:pt>
                <c:pt idx="2">
                  <c:v>0.14427312775330403</c:v>
                </c:pt>
                <c:pt idx="3">
                  <c:v>-6.3522617901828671E-2</c:v>
                </c:pt>
                <c:pt idx="4">
                  <c:v>0.38232271325796496</c:v>
                </c:pt>
                <c:pt idx="5">
                  <c:v>0.88327137546468393</c:v>
                </c:pt>
                <c:pt idx="6">
                  <c:v>-0.18357678641926567</c:v>
                </c:pt>
                <c:pt idx="7">
                  <c:v>-0.2166344294003868</c:v>
                </c:pt>
                <c:pt idx="8">
                  <c:v>0.29938271604938271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A7-4211-9069-45A78CDC4DFB}"/>
            </c:ext>
          </c:extLst>
        </c:ser>
        <c:ser>
          <c:idx val="6"/>
          <c:order val="4"/>
          <c:tx>
            <c:strRef>
              <c:f>T.Trends!$G$14</c:f>
              <c:strCache>
                <c:ptCount val="1"/>
                <c:pt idx="0">
                  <c:v>$5-$9.99M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T.Trends!$A$16:$A$24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T.Trends!$G$16:$G$24</c:f>
              <c:numCache>
                <c:formatCode>0%</c:formatCode>
                <c:ptCount val="9"/>
                <c:pt idx="0">
                  <c:v>1.8604651162790642E-2</c:v>
                </c:pt>
                <c:pt idx="1">
                  <c:v>0.65449010654490114</c:v>
                </c:pt>
                <c:pt idx="2">
                  <c:v>5.5197792088316433E-2</c:v>
                </c:pt>
                <c:pt idx="3">
                  <c:v>-8.544027898866613E-2</c:v>
                </c:pt>
                <c:pt idx="4">
                  <c:v>0.45471877979027653</c:v>
                </c:pt>
                <c:pt idx="5">
                  <c:v>0.80013106159895142</c:v>
                </c:pt>
                <c:pt idx="6">
                  <c:v>-0.1965780851838369</c:v>
                </c:pt>
                <c:pt idx="7">
                  <c:v>-0.18396012686905305</c:v>
                </c:pt>
                <c:pt idx="8">
                  <c:v>0.17934480843975575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A7-4211-9069-45A78CDC4DFB}"/>
            </c:ext>
          </c:extLst>
        </c:ser>
        <c:ser>
          <c:idx val="7"/>
          <c:order val="5"/>
          <c:tx>
            <c:strRef>
              <c:f>T.Trends!$H$14</c:f>
              <c:strCache>
                <c:ptCount val="1"/>
                <c:pt idx="0">
                  <c:v>$10M +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T.Trends!$A$16:$A$24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T.Trends!$H$16:$H$24</c:f>
              <c:numCache>
                <c:formatCode>0%</c:formatCode>
                <c:ptCount val="9"/>
                <c:pt idx="0">
                  <c:v>0.3385826771653544</c:v>
                </c:pt>
                <c:pt idx="1">
                  <c:v>0.41176470588235303</c:v>
                </c:pt>
                <c:pt idx="2">
                  <c:v>0.30833333333333335</c:v>
                </c:pt>
                <c:pt idx="3">
                  <c:v>-7.9617834394904441E-2</c:v>
                </c:pt>
                <c:pt idx="4">
                  <c:v>0.27681660899653981</c:v>
                </c:pt>
                <c:pt idx="5">
                  <c:v>0.90785907859078585</c:v>
                </c:pt>
                <c:pt idx="6">
                  <c:v>-0.10653409090909094</c:v>
                </c:pt>
                <c:pt idx="7">
                  <c:v>-0.25278219395866453</c:v>
                </c:pt>
                <c:pt idx="8">
                  <c:v>7.6595744680851174E-2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1A7-4211-9069-45A78CDC4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4398344"/>
        <c:axId val="644397984"/>
      </c:barChart>
      <c:lineChart>
        <c:grouping val="standard"/>
        <c:varyColors val="0"/>
        <c:ser>
          <c:idx val="1"/>
          <c:order val="6"/>
          <c:tx>
            <c:v>S&amp;P 500</c:v>
          </c:tx>
          <c:spPr>
            <a:ln w="76200" cap="rnd">
              <a:solidFill>
                <a:srgbClr val="C00000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T.Trends!$A$16:$A$24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Stocks!$C$4:$C$12</c:f>
              <c:numCache>
                <c:formatCode>General</c:formatCode>
                <c:ptCount val="9"/>
                <c:pt idx="0">
                  <c:v>2.626715103469679E-2</c:v>
                </c:pt>
                <c:pt idx="1">
                  <c:v>0.170656190974807</c:v>
                </c:pt>
                <c:pt idx="2">
                  <c:v>0.11082096111201212</c:v>
                </c:pt>
                <c:pt idx="3">
                  <c:v>7.2876912425918761E-2</c:v>
                </c:pt>
                <c:pt idx="4">
                  <c:v>9.4961245807041905E-2</c:v>
                </c:pt>
                <c:pt idx="5">
                  <c:v>0.3300650589519849</c:v>
                </c:pt>
                <c:pt idx="6">
                  <c:v>-4.7000395363919756E-2</c:v>
                </c:pt>
                <c:pt idx="7">
                  <c:v>6.0083348558587213E-2</c:v>
                </c:pt>
                <c:pt idx="8">
                  <c:v>0.26316277518538489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1A7-4211-9069-45A78CDC4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4398344"/>
        <c:axId val="644397984"/>
      </c:lineChart>
      <c:catAx>
        <c:axId val="644398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644397984"/>
        <c:crosses val="autoZero"/>
        <c:auto val="1"/>
        <c:lblAlgn val="ctr"/>
        <c:lblOffset val="100"/>
        <c:noMultiLvlLbl val="0"/>
      </c:catAx>
      <c:valAx>
        <c:axId val="644397984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644398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 sz="200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r>
              <a:rPr lang="en-US" sz="2400" dirty="0">
                <a:solidFill>
                  <a:schemeClr val="tx1"/>
                </a:solidFill>
                <a:latin typeface="Aptos" panose="020B0004020202020204" pitchFamily="34" charset="0"/>
              </a:rPr>
              <a:t>Percentage of foreign</a:t>
            </a:r>
            <a:r>
              <a:rPr lang="en-US" sz="2400" baseline="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ptos" panose="020B0004020202020204" pitchFamily="34" charset="0"/>
              </a:rPr>
              <a:t>buyers who chose California. Source: NAR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44330496886255E-2"/>
          <c:y val="0.23807683532585983"/>
          <c:w val="0.85760491181626042"/>
          <c:h val="0.694464848505875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of buyers who chose California</c:v>
                </c:pt>
              </c:strCache>
            </c:strRef>
          </c:tx>
          <c:spPr>
            <a:solidFill>
              <a:srgbClr val="0F9ED5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C6-4534-B8CA-3345EA98FCA9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AC6-4534-B8CA-3345EA98FC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Canada</c:v>
                </c:pt>
                <c:pt idx="1">
                  <c:v>India</c:v>
                </c:pt>
                <c:pt idx="2">
                  <c:v>All</c:v>
                </c:pt>
                <c:pt idx="3">
                  <c:v>Mexico</c:v>
                </c:pt>
                <c:pt idx="4">
                  <c:v>U.K.</c:v>
                </c:pt>
                <c:pt idx="5">
                  <c:v>China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0.09</c:v>
                </c:pt>
                <c:pt idx="1">
                  <c:v>0.13</c:v>
                </c:pt>
                <c:pt idx="2">
                  <c:v>0.15</c:v>
                </c:pt>
                <c:pt idx="3">
                  <c:v>0.17</c:v>
                </c:pt>
                <c:pt idx="4">
                  <c:v>0.18</c:v>
                </c:pt>
                <c:pt idx="5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C6-4534-B8CA-3345EA98F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91537840"/>
        <c:axId val="1691552720"/>
      </c:barChart>
      <c:catAx>
        <c:axId val="1691537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1691552720"/>
        <c:crosses val="autoZero"/>
        <c:auto val="1"/>
        <c:lblAlgn val="ctr"/>
        <c:lblOffset val="100"/>
        <c:noMultiLvlLbl val="0"/>
      </c:catAx>
      <c:valAx>
        <c:axId val="169155272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691537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1A4DD-B841-49C3-BFA7-57F5A4C98E2B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8A289-2597-4B50-9C4F-48856F73E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07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613A5-4ADC-D255-30CC-506F2297F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6DB82E-C23F-481D-AD47-966A958A41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BD24C5-86E5-C435-B5AC-5A79D5D645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8D095-6442-D8D5-0023-06F83313C4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8A289-2597-4B50-9C4F-48856F73EB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28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40E1E-B659-1FE4-8A88-456152E6A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E09D08-C660-8BBC-37D4-A39C7EA107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EC6312-BB13-0B94-5A46-8911523AA1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Source: https://www.realtor.com/research/q3-2025-international-demand/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AA2E9-94C5-51B9-5BCC-0EE5EDF9D3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0AAD6-7F72-4341-B7B1-B608805178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677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46019-BA72-7CB2-0B64-D547BBF1F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AFBA26-63E0-CAC9-4FB0-EBCC3C9AC4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73E86C-BCF2-72D0-B037-E90D50D1CC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1CA4A3-3E08-F89F-959E-EC2BE89787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8A289-2597-4B50-9C4F-48856F73EB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3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4FB6A-1F6E-3122-7C0E-567F61F8F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7DCCC4-4FBD-5708-C474-8959E37870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253ECE-F6CA-935F-7286-46A68117B4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3B2D60-F7E2-F07E-AF38-57DBEB7346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8A289-2597-4B50-9C4F-48856F73EB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73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B8B44-6485-1124-99CE-34D14D6CB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586DF0-8A6B-35F5-1B8E-19995A1853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FA7FB0-2939-79E8-D453-C1DCB51A13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12139-412F-BABB-1F2A-0366152B9C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8A289-2597-4B50-9C4F-48856F73EB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75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692A5-EDEB-0384-F1BF-39EBF7DAE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43BEA3-567B-51B8-9C30-58EE6D72EA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0B6EB1-0030-F5ED-16C1-E7D6B877EF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E7F3F-8010-264B-DFE3-6CA03AFAE6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8A289-2597-4B50-9C4F-48856F73EB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13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E1930-BFBD-A19A-8879-99B152B8C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183C88-212D-60C5-E4DE-20E792E984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D82E3B-0CC1-9738-D72D-3EEED72F64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CE3A5-DAEF-0241-036A-3C2FFDCD55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8A289-2597-4B50-9C4F-48856F73EB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38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F35C1-3AAB-1CC8-61BF-F9B6BF848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D64EB1-7910-C9DD-F039-2B7A88147A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1E15CF-6BAC-CA00-468F-2D7EAE0622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04A9A-71BA-FBD9-90B1-8187FD098F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8A289-2597-4B50-9C4F-48856F73EB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70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E9FA2-0CC5-0377-AF10-406CC437C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066F30-CF1A-D41B-243A-746AF45927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2DD995-194E-ABF4-9D6C-5201626358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https://www.reuters.com/business/iran-fallout-us-shares-hold-up-better-than-global-rivals-now-2026-03-24/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2B8C3-93F4-DB09-EB40-AE53F1A9A3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54283-3FD4-4875-8A25-526C640962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70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54283-3FD4-4875-8A25-526C640962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58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AC988-E0A4-3AD1-E26A-573F887E9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DC0A7D-905E-8BC0-9A4B-F12CC0DB5A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2DBEDF-17C1-41B0-620C-AB69EA4C64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4DBB06-0821-E38D-4DB0-0D94B193C9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8A289-2597-4B50-9C4F-48856F73EB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39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6451-76FD-7058-CACE-8B7A98495E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8D8908-7D76-FF66-989E-584E75D98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AD2E0-0A4C-A32C-B135-8930C3B3C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955C1-C7B2-4DCF-851B-AC974D0F82EA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861CE-D09B-AE96-30C5-080E81F09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F0D65-7DC4-4E91-C4A6-14AE9CE7F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D9C0-000F-4985-B20C-325CB1CE2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20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0B69B-D912-822B-D2B6-A1EF7C24F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1381C8-114C-41E2-709D-E55CAD3BE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73F72-7798-0260-0BE3-AFFA249E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955C1-C7B2-4DCF-851B-AC974D0F82EA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AA6E4-C597-6343-469D-ADE7F507E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82739-6B56-E21C-904B-1F78B38DE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D9C0-000F-4985-B20C-325CB1CE2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70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341902-A47E-8B2A-B65C-B39149DCE7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243C17-729D-235D-EDD5-226F2985C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61D48-BA02-D6AC-09E8-3D29AFD93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955C1-C7B2-4DCF-851B-AC974D0F82EA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8EFA0-B928-A2D3-619C-4F36EC636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05487-1EB6-E1CE-70F5-85D042E91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D9C0-000F-4985-B20C-325CB1CE2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66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C8DFD-7801-842C-2E00-08F662EB8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92FB25-C453-5C14-987E-A621BEC9DD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4077D-093F-B085-2B39-3AD229C87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5057-B5AF-4872-AD1A-C88381E67A2A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41CE1-C7A7-E66A-D07D-5942030BB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B1A0-D4E7-4692-49D2-FCB85EEA2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2BBE-848F-4097-9A63-A0C83BA2A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2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9ABE7-D771-D29F-7367-CDF2F99E6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F0CDA-D7E3-D119-097C-1193DDD04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0786C-635D-CBB4-5E0C-E907F3257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5057-B5AF-4872-AD1A-C88381E67A2A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1386D-EA79-1504-907D-1BDBDA2F5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B4129-F40B-39F1-F4B5-7627A077E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2BBE-848F-4097-9A63-A0C83BA2A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00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5C6B8-17CA-84C2-4549-B414B3B80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965ED-E66F-B056-E734-9E5A7017D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332AA-8D4D-F035-35C7-CBAC82745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5057-B5AF-4872-AD1A-C88381E67A2A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BD0F7-062B-2B67-74D3-6BBB52E3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04118-1861-7EB7-40C1-F2F6E7696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2BBE-848F-4097-9A63-A0C83BA2A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17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1CE65-C407-009D-F6A5-77F1ECD3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6E69E-9223-C961-EE2E-A7CD42365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9B1921-7AC6-0C85-9F86-6EA2B2044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AF7DF-45A6-3353-2F87-76D087AA9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5057-B5AF-4872-AD1A-C88381E67A2A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466C0-EE87-F797-185A-F80AF782F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E0C62-0D9F-C512-704F-08F83A3F6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2BBE-848F-4097-9A63-A0C83BA2A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16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D6274-50D9-5784-9E85-8CB4C201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2A0B3-4AC4-701A-5C15-FAD97DDFC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905640-2915-BF9E-D346-774849B297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B9DA4B-9E3D-3999-C607-9343E93FD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97D003-DF57-42EA-5A02-0DD2A4F2AB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789022-E74A-3899-4D0B-E78D65CA6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5057-B5AF-4872-AD1A-C88381E67A2A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41EFD4-DCD2-964A-8230-A15432502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E2AE90-475C-1C74-8745-31B96796E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2BBE-848F-4097-9A63-A0C83BA2A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24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FED1B-E1D0-1212-C6B3-F9F46CFB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8C64D6-2DC2-31FF-4B5E-373EAF5AE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5057-B5AF-4872-AD1A-C88381E67A2A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9FBE5-DB89-5194-D68B-6826A2718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16113-B099-2B14-D3C0-0BC9EE1A5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2BBE-848F-4097-9A63-A0C83BA2A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63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993342-7C00-8F65-2011-AE73D613D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5057-B5AF-4872-AD1A-C88381E67A2A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7832ED-D46E-5A85-5120-B08E975A5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DD252-2A28-EB60-581B-316729227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2BBE-848F-4097-9A63-A0C83BA2A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30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C9319-9592-4647-E4C6-C0322241A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1EF23-2BFD-7EF2-19ED-63B67FC3E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D41E04-D53C-D20E-616E-C44E03EF2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937B5B-99F9-F961-12BB-0445816FE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5057-B5AF-4872-AD1A-C88381E67A2A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00573F-AD00-DFE4-BA29-761E2BEE3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497B61-C790-2B63-6D88-E4CA5F70B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2BBE-848F-4097-9A63-A0C83BA2A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52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BE92D-19C2-67E1-2AE8-A783069C4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0299D-166E-9F0E-6B6D-41E51A57C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C6BB2-BF61-D0C6-3CF1-580AA39E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955C1-C7B2-4DCF-851B-AC974D0F82EA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E1A13-E540-2DFC-50E7-16314205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4F41A-18AE-ED62-BC62-0A44B57B5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D9C0-000F-4985-B20C-325CB1CE2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05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04F7B-E790-4D48-644B-18E502EA5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12438C-3967-68EC-82D9-81B3AE346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56F33F-D3F6-D1AB-7C5C-D72E69E0F5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0EC97-68DF-6BBD-01EC-F75067DAE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5057-B5AF-4872-AD1A-C88381E67A2A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860A6F-1ADB-6EC4-228A-97734A2BE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90822-6E97-2AFE-B680-D1B745C5A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2BBE-848F-4097-9A63-A0C83BA2A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67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14A9A-54DF-8D4D-00FC-2B06C39B1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2A9EB9-79B5-ADA8-7F48-1BB0093494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04F46-6236-2C12-DBE6-A63DDA3DE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5057-B5AF-4872-AD1A-C88381E67A2A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2FF90-6FFA-2BC7-9F18-DC01C7E5D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2A394-1BFF-FC96-FB6B-C9C324267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2BBE-848F-4097-9A63-A0C83BA2A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67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0B92A0-80E6-AFC1-EDFF-02CB1131C3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82E141-11FD-6FDD-B324-30ACF32E3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DA4B0-9545-3339-13E3-9605E7AE5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5057-B5AF-4872-AD1A-C88381E67A2A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DC805-5FC3-4003-2F7E-CF1DC18DD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65FB4-1720-1065-0CCF-177690C82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2BBE-848F-4097-9A63-A0C83BA2A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65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05351" y="524437"/>
            <a:ext cx="5511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33004"/>
            <a:ext cx="11557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1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164107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0D1A9-6BF2-B696-0D98-64408E2A3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CE6F4-7095-3A47-980F-BDC0EDB6F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366BA-3E33-ED4F-2D08-1E975A9FF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955C1-C7B2-4DCF-851B-AC974D0F82EA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86E76-F0F6-A6A6-8ED7-764C5C0E7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965DB-5731-73F5-FBFF-4A9438810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D9C0-000F-4985-B20C-325CB1CE2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0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431D-D3A1-6F2A-D0E8-5D85D3543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07F14-5D4F-D51C-FD33-C1B5801C2E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C22262-70DD-5DD4-6FE5-DC491CB95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91AFC-7D77-1F40-6D33-9BB973EDD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955C1-C7B2-4DCF-851B-AC974D0F82EA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6F2FD-0722-E9DE-3397-334E3B78A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A1AC6A-28D2-75F1-6E9F-A94AB2B09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D9C0-000F-4985-B20C-325CB1CE2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0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92EE4-1747-7E2B-6F74-E8A399FD1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1DF0BE-147E-6E5E-D018-6BCBAB558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1459D-2B3A-CAE1-7BA2-E6D2F039E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5512C0-4E57-23E6-1C02-4B0F177750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BDB160-1032-203D-88BC-0BA137936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4B4C75-0C2F-D596-447F-AE69BF83C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955C1-C7B2-4DCF-851B-AC974D0F82EA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6EB273-336B-2CE9-35F3-4248E3FA1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A2CA0B-F2DC-16F5-053C-31035305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D9C0-000F-4985-B20C-325CB1CE2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7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C29FB-A96A-DAF2-6A4B-CC2D3814E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8E9F22-C480-4E84-77C3-2B53B2D1A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955C1-C7B2-4DCF-851B-AC974D0F82EA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D426A3-3098-F6A2-9319-1C3BEE33D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B01E7A-E3B9-3C85-E64B-2311EDA12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D9C0-000F-4985-B20C-325CB1CE2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20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6A85BE-0E78-8BCE-2725-FB74A949D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955C1-C7B2-4DCF-851B-AC974D0F82EA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83CBFE-4A4A-1634-082E-B623AA0A7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11575-AB84-C10A-8FCC-C9EE44D88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D9C0-000F-4985-B20C-325CB1CE2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74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7ABF0-50FB-7FDC-0088-D9D98B5F6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0A1FC-FE54-55EC-3AD2-E050368BC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A692BF-3777-F55D-9CD8-4A5935FAB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BDC982-2BE4-9503-5C53-0B15AEA82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955C1-C7B2-4DCF-851B-AC974D0F82EA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1CACF2-DAD4-76B4-D023-F23EDFA81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5306CD-3637-CCE7-C670-1B525EB76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D9C0-000F-4985-B20C-325CB1CE2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43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A6C0E-67F3-8D96-F2C5-5A3F5F41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184408-598C-1200-7709-3D154640E8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E3F0BB-41E8-6851-D1BB-5F96721CA4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390983-741A-9748-ED18-85C4D051B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955C1-C7B2-4DCF-851B-AC974D0F82EA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E5CC09-ED0C-00F3-3803-A10F777B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94F9CB-FD2C-0675-18BC-077669C0D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D9C0-000F-4985-B20C-325CB1CE2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09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2372B3-64BA-88DD-DF58-CDE0507CC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7C3B14-5DB5-E015-E512-AC5988092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E610F-B46B-9295-7C18-4C198AAF45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D955C1-C7B2-4DCF-851B-AC974D0F82EA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64825-C519-B0A6-8F74-8836CABB86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33998-A6FD-73F8-5114-B8548034A2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BD9C0-000F-4985-B20C-325CB1CE2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3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BC155D-CA1F-EB3E-DE3E-AC3063B54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CEE67-57B9-2086-1A44-921E5982B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88182-61AE-9E31-67CC-DAFAC88EE0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AD5057-B5AF-4872-AD1A-C88381E67A2A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38C34-4429-CE44-359C-351C9B2A48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8C300-5D88-0A8C-DD10-738165E04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9F2BBE-848F-4097-9A63-A0C83BA2A16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DEB7D2-EE22-7723-9B02-2F4E3BE050E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1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80054-5A60-0278-04F2-4F89061C5B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42124"/>
            <a:ext cx="12192000" cy="156146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California Real Estate: </a:t>
            </a:r>
            <a:br>
              <a:rPr lang="en-US" sz="4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Global Perspective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1C1D1E-ED85-4C0E-1BB0-03CF0F321D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0182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April 27, 2026</a:t>
            </a:r>
          </a:p>
          <a:p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Global Summit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Michael Falk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Public Policy Economist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California Association of REALTORS</a:t>
            </a:r>
            <a:r>
              <a:rPr lang="en-US" baseline="30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416289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4379D-2793-A164-47FD-E35975D9A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E2F26-FB6D-B8AD-6A9A-C0E55A9AD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1954"/>
            <a:ext cx="10515600" cy="745920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b="1" dirty="0">
                <a:solidFill>
                  <a:schemeClr val="accent4"/>
                </a:solidFill>
              </a:rPr>
              <a:t>California is a top destination for many foreign buyers</a:t>
            </a:r>
            <a:br>
              <a:rPr lang="en-US" sz="3200" b="1" dirty="0">
                <a:solidFill>
                  <a:schemeClr val="accent4"/>
                </a:solidFill>
              </a:rPr>
            </a:br>
            <a:r>
              <a:rPr lang="en-US" sz="2200" b="1" dirty="0">
                <a:solidFill>
                  <a:schemeClr val="tx2"/>
                </a:solidFill>
              </a:rPr>
              <a:t>Note: 1.9% of total existing home sales are from foreign buyers</a:t>
            </a:r>
            <a:endParaRPr lang="en-US" sz="3200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51640B0-F793-AA9A-5DDB-ABBED8F6FA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3965538"/>
              </p:ext>
            </p:extLst>
          </p:nvPr>
        </p:nvGraphicFramePr>
        <p:xfrm>
          <a:off x="838200" y="1879269"/>
          <a:ext cx="10419608" cy="4352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F2A6C89-22D3-2132-7318-C3422E0DA45D}"/>
              </a:ext>
            </a:extLst>
          </p:cNvPr>
          <p:cNvSpPr txBox="1"/>
          <p:nvPr/>
        </p:nvSpPr>
        <p:spPr>
          <a:xfrm>
            <a:off x="10283538" y="2953989"/>
            <a:ext cx="962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(1</a:t>
            </a:r>
            <a:r>
              <a:rPr lang="en-US" sz="2000" b="1" baseline="30000" dirty="0"/>
              <a:t>st</a:t>
            </a:r>
            <a:r>
              <a:rPr lang="en-US" sz="2000" b="1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8E8FD7-B19F-83A6-0A80-4F1CEB0F330C}"/>
              </a:ext>
            </a:extLst>
          </p:cNvPr>
          <p:cNvSpPr txBox="1"/>
          <p:nvPr/>
        </p:nvSpPr>
        <p:spPr>
          <a:xfrm>
            <a:off x="6267699" y="3453450"/>
            <a:ext cx="962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(2</a:t>
            </a:r>
            <a:r>
              <a:rPr lang="en-US" sz="2000" b="1" baseline="30000" dirty="0"/>
              <a:t>nd</a:t>
            </a:r>
            <a:r>
              <a:rPr lang="en-US" sz="2000" b="1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7C7C3F-6938-9AD9-C2F3-F06058FBB803}"/>
              </a:ext>
            </a:extLst>
          </p:cNvPr>
          <p:cNvSpPr txBox="1"/>
          <p:nvPr/>
        </p:nvSpPr>
        <p:spPr>
          <a:xfrm>
            <a:off x="6048004" y="3984040"/>
            <a:ext cx="962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(2</a:t>
            </a:r>
            <a:r>
              <a:rPr lang="en-US" sz="2000" b="1" baseline="30000" dirty="0"/>
              <a:t>nd</a:t>
            </a:r>
            <a:r>
              <a:rPr lang="en-US" sz="2000" b="1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504AAC-F24E-DB15-0791-A109ADF262FD}"/>
              </a:ext>
            </a:extLst>
          </p:cNvPr>
          <p:cNvSpPr txBox="1"/>
          <p:nvPr/>
        </p:nvSpPr>
        <p:spPr>
          <a:xfrm>
            <a:off x="5133109" y="4999816"/>
            <a:ext cx="962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(t-1</a:t>
            </a:r>
            <a:r>
              <a:rPr lang="en-US" sz="2000" b="1" baseline="30000" dirty="0"/>
              <a:t>st</a:t>
            </a:r>
            <a:r>
              <a:rPr lang="en-US" sz="2000" b="1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6C8EFF-A531-ED8E-F6C2-0D6387DC4D30}"/>
              </a:ext>
            </a:extLst>
          </p:cNvPr>
          <p:cNvSpPr txBox="1"/>
          <p:nvPr/>
        </p:nvSpPr>
        <p:spPr>
          <a:xfrm>
            <a:off x="4122718" y="5496727"/>
            <a:ext cx="962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(3</a:t>
            </a:r>
            <a:r>
              <a:rPr lang="en-US" sz="2000" b="1" baseline="30000" dirty="0"/>
              <a:t>rd</a:t>
            </a:r>
            <a:r>
              <a:rPr lang="en-US" sz="2000" b="1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C5095F-E01A-E8A3-90CC-01FE5043B536}"/>
              </a:ext>
            </a:extLst>
          </p:cNvPr>
          <p:cNvSpPr txBox="1"/>
          <p:nvPr/>
        </p:nvSpPr>
        <p:spPr>
          <a:xfrm>
            <a:off x="5614554" y="4465580"/>
            <a:ext cx="962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(2</a:t>
            </a:r>
            <a:r>
              <a:rPr lang="en-US" sz="2000" b="1" baseline="30000" dirty="0"/>
              <a:t>nd</a:t>
            </a:r>
            <a:r>
              <a:rPr lang="en-US" sz="20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61712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899AB-EB70-7A15-C9A0-82BE5D027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268F8-0786-9685-9747-A1949145F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37" y="212912"/>
            <a:ext cx="10542125" cy="108530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4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Markets where international buyers are most interested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F6F697-DAC5-B116-9130-CEA11FA616F9}"/>
              </a:ext>
            </a:extLst>
          </p:cNvPr>
          <p:cNvSpPr txBox="1"/>
          <p:nvPr/>
        </p:nvSpPr>
        <p:spPr>
          <a:xfrm>
            <a:off x="3733174" y="1528040"/>
            <a:ext cx="5302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ea typeface="Calibri" panose="020F0502020204030204" pitchFamily="34" charset="0"/>
                <a:cs typeface="Calibri" panose="020F0502020204030204" pitchFamily="34" charset="0"/>
              </a:rPr>
              <a:t>Top markets viewed by international home shoppers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A2FA2C-1838-BAC0-B230-5D0BAF381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17" y="2010946"/>
            <a:ext cx="6217031" cy="3319014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53C92236-AE48-74B0-2D0F-9CCA37F542F4}"/>
              </a:ext>
            </a:extLst>
          </p:cNvPr>
          <p:cNvSpPr txBox="1">
            <a:spLocks/>
          </p:cNvSpPr>
          <p:nvPr/>
        </p:nvSpPr>
        <p:spPr>
          <a:xfrm>
            <a:off x="261416" y="6102436"/>
            <a:ext cx="3674013" cy="21544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uk-UA"/>
            </a:defPPr>
            <a:lvl1pPr marL="0" algn="r" defTabSz="1371600" rtl="0" eaLnBrk="1" latinLnBrk="0" hangingPunct="1">
              <a:defRPr lang="uk-UA" sz="2800" b="1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Source: Realtor.com - 2025Q3 International Demand Report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9C8E569-CFBA-3C1C-7048-2E6E1055245C}"/>
              </a:ext>
            </a:extLst>
          </p:cNvPr>
          <p:cNvGraphicFramePr>
            <a:graphicFrameLocks noGrp="1"/>
          </p:cNvGraphicFramePr>
          <p:nvPr/>
        </p:nvGraphicFramePr>
        <p:xfrm>
          <a:off x="6677526" y="1963971"/>
          <a:ext cx="5253058" cy="435390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78306">
                  <a:extLst>
                    <a:ext uri="{9D8B030D-6E8A-4147-A177-3AD203B41FA5}">
                      <a16:colId xmlns:a16="http://schemas.microsoft.com/office/drawing/2014/main" val="2039601850"/>
                    </a:ext>
                  </a:extLst>
                </a:gridCol>
                <a:gridCol w="3176336">
                  <a:extLst>
                    <a:ext uri="{9D8B030D-6E8A-4147-A177-3AD203B41FA5}">
                      <a16:colId xmlns:a16="http://schemas.microsoft.com/office/drawing/2014/main" val="556940747"/>
                    </a:ext>
                  </a:extLst>
                </a:gridCol>
                <a:gridCol w="1198416">
                  <a:extLst>
                    <a:ext uri="{9D8B030D-6E8A-4147-A177-3AD203B41FA5}">
                      <a16:colId xmlns:a16="http://schemas.microsoft.com/office/drawing/2014/main" val="11278024"/>
                    </a:ext>
                  </a:extLst>
                </a:gridCol>
              </a:tblGrid>
              <a:tr h="58977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Rank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Market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Traffic Share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2920749"/>
                  </a:ext>
                </a:extLst>
              </a:tr>
              <a:tr h="61579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0" dirty="0">
                          <a:effectLst/>
                        </a:rPr>
                        <a:t>Miami-Fort Lauderdale-West Palm Beach, FL</a:t>
                      </a:r>
                      <a:endParaRPr lang="en-US" sz="1400" dirty="0">
                        <a:effectLst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0" dirty="0">
                          <a:effectLst/>
                        </a:rPr>
                        <a:t>8.4%</a:t>
                      </a:r>
                      <a:endParaRPr lang="en-US" sz="1400" dirty="0">
                        <a:effectLst/>
                      </a:endParaRPr>
                    </a:p>
                  </a:txBody>
                  <a:tcPr marL="5715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3625724966"/>
                  </a:ext>
                </a:extLst>
              </a:tr>
              <a:tr h="42209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0" dirty="0">
                          <a:effectLst/>
                        </a:rPr>
                        <a:t>New York-Newark-Jersey City, NY-NJ</a:t>
                      </a:r>
                      <a:endParaRPr lang="en-US" sz="1400" dirty="0">
                        <a:effectLst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0" dirty="0">
                          <a:effectLst/>
                        </a:rPr>
                        <a:t>5.6%</a:t>
                      </a:r>
                      <a:endParaRPr lang="en-US" sz="1400" dirty="0">
                        <a:effectLst/>
                      </a:endParaRPr>
                    </a:p>
                  </a:txBody>
                  <a:tcPr marL="5715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2334680185"/>
                  </a:ext>
                </a:extLst>
              </a:tr>
              <a:tr h="61579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Los Angeles-Long Beach-Anaheim, CA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4.8%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5715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3936264517"/>
                  </a:ext>
                </a:extLst>
              </a:tr>
              <a:tr h="42209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Orlando-Kissimmee-Sanford, FL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2.7%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5715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26429304"/>
                  </a:ext>
                </a:extLst>
              </a:tr>
              <a:tr h="42209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Dallas-Fort Worth-Arlington, TX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2.7%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5715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3659569719"/>
                  </a:ext>
                </a:extLst>
              </a:tr>
              <a:tr h="42209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Riverside-San Bernardino-Ontario, CA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1.4%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5715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3152285184"/>
                  </a:ext>
                </a:extLst>
              </a:tr>
              <a:tr h="42209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San Diego-Chula Vista-Carlsbad, CA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1.1%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5715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653628806"/>
                  </a:ext>
                </a:extLst>
              </a:tr>
              <a:tr h="42209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San Francisco-Oakland-Fremont, CA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1.1%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5715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2844443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9384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E133B-3927-3C15-CF72-54F63DE9B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4882A-D53D-A8B2-5B01-D60E9728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1954"/>
            <a:ext cx="10515600" cy="745920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="1" dirty="0">
                <a:solidFill>
                  <a:schemeClr val="accent4"/>
                </a:solidFill>
              </a:rPr>
              <a:t>In a nutshell: California’s real estate market is where global capital is running into limited supply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912A65-80EA-A720-C6C2-E64322D355A1}"/>
              </a:ext>
            </a:extLst>
          </p:cNvPr>
          <p:cNvSpPr txBox="1"/>
          <p:nvPr/>
        </p:nvSpPr>
        <p:spPr>
          <a:xfrm>
            <a:off x="838199" y="1630341"/>
            <a:ext cx="973141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Supply is the constraint</a:t>
            </a:r>
            <a:br>
              <a:rPr lang="en-US" sz="2800" dirty="0"/>
            </a:br>
            <a:r>
              <a:rPr lang="en-US" sz="2800" dirty="0"/>
              <a:t>California’s housing shortage is structural</a:t>
            </a:r>
          </a:p>
          <a:p>
            <a:endParaRPr lang="en-US" sz="2800" dirty="0"/>
          </a:p>
          <a:p>
            <a:r>
              <a:rPr lang="en-US" sz="2800" b="1" dirty="0"/>
              <a:t>Global capital shapes demand</a:t>
            </a:r>
            <a:br>
              <a:rPr lang="en-US" sz="2800" dirty="0"/>
            </a:br>
            <a:r>
              <a:rPr lang="en-US" sz="2800" dirty="0"/>
              <a:t>Foreign buyers compete for existing homes rather than creating new ones</a:t>
            </a:r>
          </a:p>
          <a:p>
            <a:endParaRPr lang="en-US" sz="2800" dirty="0"/>
          </a:p>
          <a:p>
            <a:r>
              <a:rPr lang="en-US" sz="2800" b="1" dirty="0"/>
              <a:t>Financial markets are a signal</a:t>
            </a:r>
            <a:br>
              <a:rPr lang="en-US" sz="2800" dirty="0"/>
            </a:br>
            <a:r>
              <a:rPr lang="en-US" sz="2800" dirty="0"/>
              <a:t>Watch the markets: luxury housing responds first</a:t>
            </a:r>
          </a:p>
        </p:txBody>
      </p:sp>
    </p:spTree>
    <p:extLst>
      <p:ext uri="{BB962C8B-B14F-4D97-AF65-F5344CB8AC3E}">
        <p14:creationId xmlns:p14="http://schemas.microsoft.com/office/powerpoint/2010/main" val="3282541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915C0-E488-7C71-3EA3-5D32DD72D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12989-2A7C-A4EF-C90B-E1747A85B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592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4"/>
                </a:solidFill>
                <a:latin typeface="Aptos" panose="020B000402020202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Setting the stage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84B7C6-B4BB-01C9-5A20-FEE00382C89F}"/>
              </a:ext>
            </a:extLst>
          </p:cNvPr>
          <p:cNvSpPr txBox="1"/>
          <p:nvPr/>
        </p:nvSpPr>
        <p:spPr>
          <a:xfrm>
            <a:off x="838200" y="1298035"/>
            <a:ext cx="1038070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endParaRPr lang="en-US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California housing struggles often get explained as a </a:t>
            </a:r>
            <a:r>
              <a:rPr lang="en-US" sz="2800" b="1" dirty="0"/>
              <a:t>local problem</a:t>
            </a:r>
            <a:r>
              <a:rPr lang="en-US" sz="28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But California’s unique global economic, financial, and cultural position means that housing demand is increasingly </a:t>
            </a:r>
            <a:r>
              <a:rPr lang="en-US" sz="2800" b="1" dirty="0"/>
              <a:t>global</a:t>
            </a:r>
            <a:r>
              <a:rPr lang="en-US" sz="28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At the same time, supply is still </a:t>
            </a:r>
            <a:r>
              <a:rPr lang="en-US" sz="2800" b="1" dirty="0"/>
              <a:t>local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4"/>
                </a:solidFill>
              </a:rPr>
              <a:t>That mismatch is what we’ll explore</a:t>
            </a:r>
            <a:endParaRPr lang="en-US" sz="2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66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45A7C-1FBB-87F9-456F-7D2E9506B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AB6FB-152E-88C2-8563-121080AD0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592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accent4"/>
                </a:solidFill>
              </a:rPr>
              <a:t>Setting the stage: California’s constrained housing supply</a:t>
            </a:r>
            <a:endParaRPr lang="en-US" sz="3600" b="1" dirty="0">
              <a:solidFill>
                <a:schemeClr val="tx2"/>
              </a:solidFill>
              <a:latin typeface="Aptos" panose="020B000402020202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B22549-A1C3-189C-A6F7-CC4094D21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616" y="1229068"/>
            <a:ext cx="9378767" cy="526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15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07646-B735-408B-D30C-C8BDDAD4A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E3D74-6635-EDEF-ACA4-3B9CDE99A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592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accent4"/>
                </a:solidFill>
                <a:latin typeface="Aptos" panose="020B000402020202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We are not alone: much of the world is facing supply pressures</a:t>
            </a:r>
            <a:endParaRPr lang="en-US" sz="3600" b="1" dirty="0">
              <a:solidFill>
                <a:schemeClr val="tx2"/>
              </a:solidFill>
              <a:latin typeface="Aptos" panose="020B000402020202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D24166-D3CD-904A-9F97-9E6E7AAB6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098" y="1481558"/>
            <a:ext cx="9725804" cy="521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02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9534F-0A8D-74DC-0FB7-304A4BB80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94B96-2DA0-C1B2-1E6E-7A4D1EB44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592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4"/>
                </a:solidFill>
                <a:latin typeface="Aptos" panose="020B000402020202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Who’s buying?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BDF2C9-AA97-2424-3CD6-6909E686D77A}"/>
              </a:ext>
            </a:extLst>
          </p:cNvPr>
          <p:cNvSpPr txBox="1"/>
          <p:nvPr/>
        </p:nvSpPr>
        <p:spPr>
          <a:xfrm>
            <a:off x="838200" y="1298035"/>
            <a:ext cx="1038070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/>
              <a:t>Chinese buyers are the largest foreign cohort, spending $13.7B on US homes April 2024–March 2025, with 36% choosing California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solidFill>
                  <a:srgbClr val="FF0000"/>
                </a:solidFill>
              </a:rPr>
              <a:t>LA and SF are hotspots, and so are luxury homes</a:t>
            </a:r>
            <a:r>
              <a:rPr lang="en-US" sz="2400" dirty="0"/>
              <a:t>: LA had nearly 1 in 5 luxury shoppers from abroad at peak post-wildfire demand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/>
              <a:t>Foreign individual buyers skew toward for-sale, not rental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solidFill>
                  <a:srgbClr val="1F4E79"/>
                </a:solidFill>
              </a:rPr>
              <a:t>  Bottom line: </a:t>
            </a:r>
            <a:r>
              <a:rPr lang="en-US" sz="2400" dirty="0"/>
              <a:t>Foreign buyers are competing for limited existing supply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/>
              <a:t>  Foreign individual buyers mostly reshuffle existing supply rather than add     new units</a:t>
            </a:r>
          </a:p>
        </p:txBody>
      </p:sp>
    </p:spTree>
    <p:extLst>
      <p:ext uri="{BB962C8B-B14F-4D97-AF65-F5344CB8AC3E}">
        <p14:creationId xmlns:p14="http://schemas.microsoft.com/office/powerpoint/2010/main" val="728616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4F59D-E1A6-5216-9B4E-C469F945C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375BC-2E74-2C54-69E7-9AFD821A0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1954"/>
            <a:ext cx="10515600" cy="74592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="1" dirty="0">
                <a:solidFill>
                  <a:schemeClr val="accent4"/>
                </a:solidFill>
              </a:rPr>
              <a:t>What draws foreign buyers to California?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6CCA32-F8AB-CF9E-D913-989434897245}"/>
              </a:ext>
            </a:extLst>
          </p:cNvPr>
          <p:cNvSpPr txBox="1"/>
          <p:nvPr/>
        </p:nvSpPr>
        <p:spPr>
          <a:xfrm>
            <a:off x="1067764" y="1549319"/>
            <a:ext cx="973141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Wealth preservation:</a:t>
            </a:r>
            <a:r>
              <a:rPr lang="en-US" sz="2800" dirty="0"/>
              <a:t> stable legal system, strong property rights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Education pipeline:</a:t>
            </a:r>
            <a:r>
              <a:rPr lang="en-US" sz="2800" dirty="0"/>
              <a:t> proximity to top universities (LA, SF, Irvine)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Global brand + lifestyle: </a:t>
            </a:r>
            <a:r>
              <a:rPr lang="en-US" sz="2800" dirty="0"/>
              <a:t>internationally recognized markets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Constrained supply: </a:t>
            </a:r>
            <a:r>
              <a:rPr lang="en-US" sz="2800" dirty="0"/>
              <a:t>scarcity supports long-term value </a:t>
            </a:r>
          </a:p>
          <a:p>
            <a:pPr>
              <a:buNone/>
            </a:pPr>
            <a:br>
              <a:rPr lang="en-US" sz="2800" dirty="0">
                <a:solidFill>
                  <a:schemeClr val="accent4"/>
                </a:solidFill>
              </a:rPr>
            </a:br>
            <a:r>
              <a:rPr lang="en-US" sz="2800" b="1" dirty="0">
                <a:solidFill>
                  <a:schemeClr val="accent4"/>
                </a:solidFill>
              </a:rPr>
              <a:t>California sits at the intersection of global wealth, education, and limited housing supply</a:t>
            </a:r>
            <a:endParaRPr lang="en-US" sz="2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105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232AF-51DF-DBA1-A61E-2464A18A4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11FF0-D4F6-F853-DE4B-5E5A15970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1954"/>
            <a:ext cx="10515600" cy="74592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="1" dirty="0">
                <a:solidFill>
                  <a:schemeClr val="accent4"/>
                </a:solidFill>
              </a:rPr>
              <a:t>How does foreign demand manifest?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4596D6-2AC1-B635-296F-A8E8052E981F}"/>
              </a:ext>
            </a:extLst>
          </p:cNvPr>
          <p:cNvSpPr txBox="1"/>
          <p:nvPr/>
        </p:nvSpPr>
        <p:spPr>
          <a:xfrm>
            <a:off x="1067764" y="1549319"/>
            <a:ext cx="973141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chemeClr val="accent4"/>
                </a:solidFill>
              </a:rPr>
              <a:t>What it DOES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Concentrates in </a:t>
            </a:r>
            <a:r>
              <a:rPr lang="en-US" sz="2800" b="1" dirty="0"/>
              <a:t>coastal + high-end markets</a:t>
            </a:r>
            <a:r>
              <a:rPr lang="en-US" sz="28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Competes for </a:t>
            </a:r>
            <a:r>
              <a:rPr lang="en-US" sz="2800" b="1" dirty="0"/>
              <a:t>existing homes</a:t>
            </a:r>
            <a:r>
              <a:rPr lang="en-US" sz="28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Can </a:t>
            </a:r>
            <a:r>
              <a:rPr lang="en-US" sz="2800" b="1" dirty="0"/>
              <a:t>move prices at the margin</a:t>
            </a:r>
            <a:r>
              <a:rPr lang="en-US" sz="2800" dirty="0"/>
              <a:t> in luxury segments </a:t>
            </a:r>
          </a:p>
          <a:p>
            <a:pPr>
              <a:buNone/>
            </a:pPr>
            <a:br>
              <a:rPr lang="en-US" sz="2800" dirty="0"/>
            </a:br>
            <a:endParaRPr lang="en-US" sz="2800" dirty="0"/>
          </a:p>
          <a:p>
            <a:pPr>
              <a:buNone/>
            </a:pPr>
            <a:r>
              <a:rPr lang="en-US" sz="2800" b="1" dirty="0">
                <a:solidFill>
                  <a:srgbClr val="C00000"/>
                </a:solidFill>
              </a:rPr>
              <a:t>What it DOESN’T do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Does </a:t>
            </a:r>
            <a:r>
              <a:rPr lang="en-US" sz="2800" b="1" dirty="0"/>
              <a:t>not increase supply</a:t>
            </a:r>
            <a:r>
              <a:rPr lang="en-US" sz="28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Does </a:t>
            </a:r>
            <a:r>
              <a:rPr lang="en-US" sz="2800" b="1" dirty="0"/>
              <a:t>not drive many transactions</a:t>
            </a:r>
            <a:r>
              <a:rPr lang="en-US" sz="2800" dirty="0"/>
              <a:t> (~1.9% of sales)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Does </a:t>
            </a:r>
            <a:r>
              <a:rPr lang="en-US" sz="2800" b="1" dirty="0"/>
              <a:t>not explain our housing supply issues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7118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084AA-682B-0A32-89A2-EC8C5C995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C9DA4-D5C3-AD59-1DE5-20B2B4039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496" y="195848"/>
            <a:ext cx="10789919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4"/>
                </a:solidFill>
              </a:rPr>
              <a:t>Stock markets, war risk, and capital flight all feed into the health of the luxury real estate market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7E0A24-5AC4-3405-595D-E302D9826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460" y="1852732"/>
            <a:ext cx="8846820" cy="462839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8157B63-E54E-7140-A08D-399A0B1ED01A}"/>
              </a:ext>
            </a:extLst>
          </p:cNvPr>
          <p:cNvSpPr/>
          <p:nvPr/>
        </p:nvSpPr>
        <p:spPr>
          <a:xfrm>
            <a:off x="7433350" y="6072863"/>
            <a:ext cx="293769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/>
            <a:r>
              <a:rPr lang="en-US" sz="1000" dirty="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LSEG, Lewis Krauskopf, Reuter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AB3639-704C-815E-2D22-D8DB0A29A7A1}"/>
              </a:ext>
            </a:extLst>
          </p:cNvPr>
          <p:cNvSpPr txBox="1"/>
          <p:nvPr/>
        </p:nvSpPr>
        <p:spPr>
          <a:xfrm>
            <a:off x="3991889" y="1517795"/>
            <a:ext cx="3426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</a:rPr>
              <a:t>Stock indexes since Iran war began</a:t>
            </a:r>
          </a:p>
        </p:txBody>
      </p:sp>
    </p:spTree>
    <p:extLst>
      <p:ext uri="{BB962C8B-B14F-4D97-AF65-F5344CB8AC3E}">
        <p14:creationId xmlns:p14="http://schemas.microsoft.com/office/powerpoint/2010/main" val="3365623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9AB6FB-1D4C-4295-8021-9EACBE549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4"/>
                </a:solidFill>
                <a:latin typeface="Aptos Display" panose="020B0004020202020204" pitchFamily="34" charset="0"/>
              </a:rPr>
              <a:t>Luxury home sales move with financial-market wealth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28B434D-FB5C-65C6-9BB5-FE37F70B5C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103288"/>
              </p:ext>
            </p:extLst>
          </p:nvPr>
        </p:nvGraphicFramePr>
        <p:xfrm>
          <a:off x="219920" y="1690687"/>
          <a:ext cx="11424212" cy="4883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566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935B7262E16643AAB768E016529978" ma:contentTypeVersion="19" ma:contentTypeDescription="Create a new document." ma:contentTypeScope="" ma:versionID="238d372287d9921c4addadd5331f36d9">
  <xsd:schema xmlns:xsd="http://www.w3.org/2001/XMLSchema" xmlns:xs="http://www.w3.org/2001/XMLSchema" xmlns:p="http://schemas.microsoft.com/office/2006/metadata/properties" xmlns:ns1="http://schemas.microsoft.com/sharepoint/v3" xmlns:ns2="cfa02ce8-960b-457d-9117-3609c5cdfb97" xmlns:ns3="5fdadc34-e467-427a-9c59-99f1a8407a97" targetNamespace="http://schemas.microsoft.com/office/2006/metadata/properties" ma:root="true" ma:fieldsID="6b0a5df98da51784774106d97038ee62" ns1:_="" ns2:_="" ns3:_="">
    <xsd:import namespace="http://schemas.microsoft.com/sharepoint/v3"/>
    <xsd:import namespace="cfa02ce8-960b-457d-9117-3609c5cdfb97"/>
    <xsd:import namespace="5fdadc34-e467-427a-9c59-99f1a8407a97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_Flow_SignoffStatu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a02ce8-960b-457d-9117-3609c5cdfb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438a777-0363-4fc5-8941-74f5d50676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5" nillable="true" ma:displayName="Sign-off status" ma:internalName="_x0024_Resources_x003a_core_x002c_Signoff_Status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dadc34-e467-427a-9c59-99f1a8407a97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60437c8e-e6a0-4993-be11-46d9da0c1531}" ma:internalName="TaxCatchAll" ma:showField="CatchAllData" ma:web="5fdadc34-e467-427a-9c59-99f1a8407a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cfa02ce8-960b-457d-9117-3609c5cdfb97">
      <Terms xmlns="http://schemas.microsoft.com/office/infopath/2007/PartnerControls"/>
    </lcf76f155ced4ddcb4097134ff3c332f>
    <_ip_UnifiedCompliancePolicyProperties xmlns="http://schemas.microsoft.com/sharepoint/v3" xsi:nil="true"/>
    <_Flow_SignoffStatus xmlns="cfa02ce8-960b-457d-9117-3609c5cdfb97" xsi:nil="true"/>
    <TaxCatchAll xmlns="5fdadc34-e467-427a-9c59-99f1a8407a97" xsi:nil="true"/>
  </documentManagement>
</p:properties>
</file>

<file path=customXml/itemProps1.xml><?xml version="1.0" encoding="utf-8"?>
<ds:datastoreItem xmlns:ds="http://schemas.openxmlformats.org/officeDocument/2006/customXml" ds:itemID="{07B17552-D4BA-4BDF-9D06-AE3A19006C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fa02ce8-960b-457d-9117-3609c5cdfb97"/>
    <ds:schemaRef ds:uri="5fdadc34-e467-427a-9c59-99f1a8407a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9C83CF-C72F-4F04-842C-AADC805732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058530-547A-4C05-A01B-28E6497C62B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cfa02ce8-960b-457d-9117-3609c5cdfb97"/>
    <ds:schemaRef ds:uri="5fdadc34-e467-427a-9c59-99f1a8407a9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4748</TotalTime>
  <Words>583</Words>
  <Application>Microsoft Office PowerPoint</Application>
  <PresentationFormat>Widescreen</PresentationFormat>
  <Paragraphs>100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Calibri Light</vt:lpstr>
      <vt:lpstr>Office Theme</vt:lpstr>
      <vt:lpstr>Custom Design</vt:lpstr>
      <vt:lpstr>California Real Estate:  A Global Perspective</vt:lpstr>
      <vt:lpstr>Setting the stage</vt:lpstr>
      <vt:lpstr>Setting the stage: California’s constrained housing supply</vt:lpstr>
      <vt:lpstr>We are not alone: much of the world is facing supply pressures</vt:lpstr>
      <vt:lpstr>Who’s buying?</vt:lpstr>
      <vt:lpstr>What draws foreign buyers to California?</vt:lpstr>
      <vt:lpstr>How does foreign demand manifest?</vt:lpstr>
      <vt:lpstr>Stock markets, war risk, and capital flight all feed into the health of the luxury real estate market</vt:lpstr>
      <vt:lpstr>Luxury home sales move with financial-market wealth</vt:lpstr>
      <vt:lpstr>California is a top destination for many foreign buyers Note: 1.9% of total existing home sales are from foreign buyers</vt:lpstr>
      <vt:lpstr>Markets where international buyers are most interested</vt:lpstr>
      <vt:lpstr>In a nutshell: California’s real estate market is where global capital is running into limited supply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Mike Falk</dc:creator>
  <cp:lastModifiedBy>Mike Falk</cp:lastModifiedBy>
  <cp:revision>7</cp:revision>
  <dcterms:created xsi:type="dcterms:W3CDTF">2025-11-19T21:38:31Z</dcterms:created>
  <dcterms:modified xsi:type="dcterms:W3CDTF">2026-04-28T00:55:28Z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0x01010084935B7262E16643AAB768E016529978</vt:lpwstr>
  </property>
  <property fmtid="{D5CDD505-2E9C-101B-9397-08002B2CF9AE}" pid="3" name="MediaServiceImageTags">
    <vt:lpwstr/>
  </property>
</Properties>
</file>